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Lobster"/>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2">
          <p15:clr>
            <a:srgbClr val="A4A3A4"/>
          </p15:clr>
        </p15:guide>
        <p15:guide id="2" pos="192">
          <p15:clr>
            <a:srgbClr val="A4A3A4"/>
          </p15:clr>
        </p15:guide>
        <p15:guide id="3" orient="horz" pos="1080">
          <p15:clr>
            <a:srgbClr val="A4A3A4"/>
          </p15:clr>
        </p15:guide>
      </p15:sldGuideLst>
    </p:ext>
    <p:ext uri="GoogleSlidesCustomDataVersion2">
      <go:slidesCustomData xmlns:go="http://customooxmlschemas.google.com/" r:id="rId20" roundtripDataSignature="AMtx7mjOgImf1+Xko3fJbB2vJhbJEVPI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2" orient="horz"/>
        <p:guide pos="192"/>
        <p:guide pos="1080" orient="horz"/>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obster-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0f67e6a5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0f67e6a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0f67e6a57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0f67e6a5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0f67e6a57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40f67e6a5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g5fab9846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5fab984687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340f67e6a5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340f67e6a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40f67e6a5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40f67e6a5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65409ad4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65409ad471_0_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44e195a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644e195a04_0_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descr="A close up of a sign&#10;&#10;Description automatically generated" id="6" name="Google Shape;6;p5"/>
          <p:cNvPicPr preferRelativeResize="0"/>
          <p:nvPr/>
        </p:nvPicPr>
        <p:blipFill rotWithShape="1">
          <a:blip r:embed="rId1">
            <a:alphaModFix/>
          </a:blip>
          <a:srcRect b="0" l="0" r="0" t="0"/>
          <a:stretch/>
        </p:blipFill>
        <p:spPr>
          <a:xfrm>
            <a:off x="10072688" y="78002"/>
            <a:ext cx="1800225" cy="575514"/>
          </a:xfrm>
          <a:prstGeom prst="rect">
            <a:avLst/>
          </a:prstGeom>
          <a:noFill/>
          <a:ln>
            <a:noFill/>
          </a:ln>
        </p:spPr>
      </p:pic>
      <p:sp>
        <p:nvSpPr>
          <p:cNvPr id="7" name="Google Shape;7;p5"/>
          <p:cNvSpPr/>
          <p:nvPr/>
        </p:nvSpPr>
        <p:spPr>
          <a:xfrm>
            <a:off x="1" y="0"/>
            <a:ext cx="9829800" cy="71763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8" name="Google Shape;8;p5"/>
          <p:cNvSpPr/>
          <p:nvPr/>
        </p:nvSpPr>
        <p:spPr>
          <a:xfrm>
            <a:off x="9888967" y="-419"/>
            <a:ext cx="112283" cy="732357"/>
          </a:xfrm>
          <a:prstGeom prst="rect">
            <a:avLst/>
          </a:prstGeom>
          <a:solidFill>
            <a:srgbClr val="7FBA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pic>
        <p:nvPicPr>
          <p:cNvPr descr="A blue and white background&#10;&#10;Description automatically generated with medium confidence" id="9" name="Google Shape;9;p5"/>
          <p:cNvPicPr preferRelativeResize="0"/>
          <p:nvPr/>
        </p:nvPicPr>
        <p:blipFill rotWithShape="1">
          <a:blip r:embed="rId2">
            <a:alphaModFix amt="16000"/>
          </a:blip>
          <a:srcRect b="63695" l="0" r="1618" t="24724"/>
          <a:stretch/>
        </p:blipFill>
        <p:spPr>
          <a:xfrm>
            <a:off x="0" y="-1"/>
            <a:ext cx="9839325" cy="723901"/>
          </a:xfrm>
          <a:prstGeom prst="rect">
            <a:avLst/>
          </a:prstGeom>
          <a:noFill/>
          <a:ln>
            <a:noFill/>
          </a:ln>
        </p:spPr>
      </p:pic>
      <p:sp>
        <p:nvSpPr>
          <p:cNvPr id="10" name="Google Shape;10;p5"/>
          <p:cNvSpPr/>
          <p:nvPr/>
        </p:nvSpPr>
        <p:spPr>
          <a:xfrm>
            <a:off x="11925300" y="-419"/>
            <a:ext cx="266700" cy="732357"/>
          </a:xfrm>
          <a:prstGeom prst="rect">
            <a:avLst/>
          </a:prstGeom>
          <a:solidFill>
            <a:srgbClr val="FED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freepik.com/"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 name="Shape 18"/>
        <p:cNvGrpSpPr/>
        <p:nvPr/>
      </p:nvGrpSpPr>
      <p:grpSpPr>
        <a:xfrm>
          <a:off x="0" y="0"/>
          <a:ext cx="0" cy="0"/>
          <a:chOff x="0" y="0"/>
          <a:chExt cx="0" cy="0"/>
        </a:xfrm>
      </p:grpSpPr>
      <p:pic>
        <p:nvPicPr>
          <p:cNvPr descr="A person sitting at a desk with a computer&#10;&#10;Description automatically generated" id="19" name="Google Shape;19;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 name="Google Shape;20;p1"/>
          <p:cNvSpPr/>
          <p:nvPr/>
        </p:nvSpPr>
        <p:spPr>
          <a:xfrm>
            <a:off x="5873750" y="584200"/>
            <a:ext cx="4673600" cy="977900"/>
          </a:xfrm>
          <a:prstGeom prst="roundRect">
            <a:avLst>
              <a:gd fmla="val 16667" name="adj"/>
            </a:avLst>
          </a:prstGeom>
          <a:solidFill>
            <a:srgbClr val="EBEEF9"/>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21" name="Google Shape;21;p1"/>
          <p:cNvSpPr txBox="1"/>
          <p:nvPr/>
        </p:nvSpPr>
        <p:spPr>
          <a:xfrm>
            <a:off x="4890826" y="2782500"/>
            <a:ext cx="5989200" cy="6771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lang="en" sz="3800">
                <a:solidFill>
                  <a:schemeClr val="lt1"/>
                </a:solidFill>
                <a:latin typeface="Times New Roman"/>
                <a:ea typeface="Times New Roman"/>
                <a:cs typeface="Times New Roman"/>
                <a:sym typeface="Times New Roman"/>
              </a:rPr>
              <a:t>Plant Disease Classification</a:t>
            </a:r>
            <a:r>
              <a:rPr b="1" i="0" lang="en" sz="3600" u="none" cap="none" strike="noStrike">
                <a:solidFill>
                  <a:schemeClr val="lt1"/>
                </a:solidFill>
                <a:latin typeface="Calibri"/>
                <a:ea typeface="Calibri"/>
                <a:cs typeface="Calibri"/>
                <a:sym typeface="Calibri"/>
              </a:rPr>
              <a:t>  </a:t>
            </a:r>
            <a:endParaRPr b="1" i="0" sz="3600" u="none" cap="none" strike="noStrike">
              <a:solidFill>
                <a:schemeClr val="lt1"/>
              </a:solidFill>
              <a:latin typeface="Arial"/>
              <a:ea typeface="Arial"/>
              <a:cs typeface="Arial"/>
              <a:sym typeface="Arial"/>
            </a:endParaRPr>
          </a:p>
        </p:txBody>
      </p:sp>
      <p:grpSp>
        <p:nvGrpSpPr>
          <p:cNvPr id="22" name="Google Shape;22;p1"/>
          <p:cNvGrpSpPr/>
          <p:nvPr/>
        </p:nvGrpSpPr>
        <p:grpSpPr>
          <a:xfrm>
            <a:off x="6890523" y="742091"/>
            <a:ext cx="2640053" cy="664378"/>
            <a:chOff x="2375536" y="1112060"/>
            <a:chExt cx="3292636" cy="828603"/>
          </a:xfrm>
        </p:grpSpPr>
        <p:pic>
          <p:nvPicPr>
            <p:cNvPr descr="A close up of a logo&#10;&#10;Description automatically generated" id="23" name="Google Shape;23;p1"/>
            <p:cNvPicPr preferRelativeResize="0"/>
            <p:nvPr/>
          </p:nvPicPr>
          <p:blipFill rotWithShape="1">
            <a:blip r:embed="rId4">
              <a:alphaModFix/>
            </a:blip>
            <a:srcRect b="0" l="0" r="0" t="0"/>
            <a:stretch/>
          </p:blipFill>
          <p:spPr>
            <a:xfrm>
              <a:off x="4092781" y="1270168"/>
              <a:ext cx="1575391" cy="512386"/>
            </a:xfrm>
            <a:prstGeom prst="rect">
              <a:avLst/>
            </a:prstGeom>
            <a:noFill/>
            <a:ln>
              <a:noFill/>
            </a:ln>
          </p:spPr>
        </p:pic>
        <p:pic>
          <p:nvPicPr>
            <p:cNvPr descr="A yellow and red shell logo&#10;&#10;Description automatically generated" id="24" name="Google Shape;24;p1"/>
            <p:cNvPicPr preferRelativeResize="0"/>
            <p:nvPr/>
          </p:nvPicPr>
          <p:blipFill rotWithShape="1">
            <a:blip r:embed="rId5">
              <a:alphaModFix/>
            </a:blip>
            <a:srcRect b="0" l="0" r="0" t="0"/>
            <a:stretch/>
          </p:blipFill>
          <p:spPr>
            <a:xfrm>
              <a:off x="2375536" y="1112060"/>
              <a:ext cx="985475" cy="828603"/>
            </a:xfrm>
            <a:prstGeom prst="rect">
              <a:avLst/>
            </a:prstGeom>
            <a:noFill/>
            <a:ln>
              <a:noFill/>
            </a:ln>
          </p:spPr>
        </p:pic>
      </p:grpSp>
      <p:sp>
        <p:nvSpPr>
          <p:cNvPr id="25" name="Google Shape;25;p1"/>
          <p:cNvSpPr txBox="1"/>
          <p:nvPr/>
        </p:nvSpPr>
        <p:spPr>
          <a:xfrm>
            <a:off x="5765875" y="3859750"/>
            <a:ext cx="47814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INTERNSHIP_1736246007677d02f700dbe</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340f67e6a57_0_36"/>
          <p:cNvPicPr preferRelativeResize="0"/>
          <p:nvPr/>
        </p:nvPicPr>
        <p:blipFill>
          <a:blip r:embed="rId3">
            <a:alphaModFix/>
          </a:blip>
          <a:stretch>
            <a:fillRect/>
          </a:stretch>
        </p:blipFill>
        <p:spPr>
          <a:xfrm>
            <a:off x="91350" y="1076325"/>
            <a:ext cx="11163300" cy="1886000"/>
          </a:xfrm>
          <a:prstGeom prst="rect">
            <a:avLst/>
          </a:prstGeom>
          <a:noFill/>
          <a:ln>
            <a:noFill/>
          </a:ln>
        </p:spPr>
      </p:pic>
      <p:pic>
        <p:nvPicPr>
          <p:cNvPr id="83" name="Google Shape;83;g340f67e6a57_0_36"/>
          <p:cNvPicPr preferRelativeResize="0"/>
          <p:nvPr/>
        </p:nvPicPr>
        <p:blipFill>
          <a:blip r:embed="rId4">
            <a:alphaModFix/>
          </a:blip>
          <a:stretch>
            <a:fillRect/>
          </a:stretch>
        </p:blipFill>
        <p:spPr>
          <a:xfrm>
            <a:off x="10388" y="3337200"/>
            <a:ext cx="11325225" cy="1499350"/>
          </a:xfrm>
          <a:prstGeom prst="rect">
            <a:avLst/>
          </a:prstGeom>
          <a:noFill/>
          <a:ln>
            <a:noFill/>
          </a:ln>
        </p:spPr>
      </p:pic>
      <p:pic>
        <p:nvPicPr>
          <p:cNvPr id="84" name="Google Shape;84;g340f67e6a57_0_36"/>
          <p:cNvPicPr preferRelativeResize="0"/>
          <p:nvPr/>
        </p:nvPicPr>
        <p:blipFill>
          <a:blip r:embed="rId5">
            <a:alphaModFix/>
          </a:blip>
          <a:stretch>
            <a:fillRect/>
          </a:stretch>
        </p:blipFill>
        <p:spPr>
          <a:xfrm>
            <a:off x="304800" y="4988950"/>
            <a:ext cx="8953500" cy="138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g340f67e6a57_0_41"/>
          <p:cNvPicPr preferRelativeResize="0"/>
          <p:nvPr/>
        </p:nvPicPr>
        <p:blipFill>
          <a:blip r:embed="rId3">
            <a:alphaModFix/>
          </a:blip>
          <a:stretch>
            <a:fillRect/>
          </a:stretch>
        </p:blipFill>
        <p:spPr>
          <a:xfrm>
            <a:off x="454475" y="1257300"/>
            <a:ext cx="10052975" cy="5003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4"/>
          <p:cNvSpPr txBox="1"/>
          <p:nvPr/>
        </p:nvSpPr>
        <p:spPr>
          <a:xfrm>
            <a:off x="149087" y="988151"/>
            <a:ext cx="6102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3000" u="none" cap="none" strike="noStrike">
                <a:solidFill>
                  <a:schemeClr val="lt1"/>
                </a:solidFill>
                <a:latin typeface="Times New Roman"/>
                <a:ea typeface="Times New Roman"/>
                <a:cs typeface="Times New Roman"/>
                <a:sym typeface="Times New Roman"/>
              </a:rPr>
              <a:t>Conclusion:  </a:t>
            </a:r>
            <a:endParaRPr i="0" sz="3000" u="none" cap="none" strike="noStrike">
              <a:solidFill>
                <a:schemeClr val="lt1"/>
              </a:solidFill>
              <a:latin typeface="Times New Roman"/>
              <a:ea typeface="Times New Roman"/>
              <a:cs typeface="Times New Roman"/>
              <a:sym typeface="Times New Roman"/>
            </a:endParaRPr>
          </a:p>
        </p:txBody>
      </p:sp>
      <p:sp>
        <p:nvSpPr>
          <p:cNvPr id="95" name="Google Shape;95;p4"/>
          <p:cNvSpPr txBox="1"/>
          <p:nvPr/>
        </p:nvSpPr>
        <p:spPr>
          <a:xfrm>
            <a:off x="617275" y="2191025"/>
            <a:ext cx="10521000" cy="3052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lt1"/>
                </a:solidFill>
                <a:latin typeface="Times New Roman"/>
                <a:ea typeface="Times New Roman"/>
                <a:cs typeface="Times New Roman"/>
                <a:sym typeface="Times New Roman"/>
              </a:rPr>
              <a:t>In conclusion, the plant disease classification system using Convolutional Neural Networks (CNNs) provides an efficient and accurate solution for early disease detection. By automating the identification process, this system reduces the reliance on manual inspection, enabling quicker responses and better crop management. The model's strong performance, coupled with a user-friendly deployment, makes it accessible for farmers and agricultural professionals to make informed decisions, ultimately helping to minimize crop losses and improve agricultural productivity. Future work can focus on expanding the dataset, improving model accuracy, and deploying the system in real-world agricultural environments for broader impact.</a:t>
            </a:r>
            <a:endParaRPr sz="20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g340f67e6a57_0_50"/>
          <p:cNvSpPr txBox="1"/>
          <p:nvPr/>
        </p:nvSpPr>
        <p:spPr>
          <a:xfrm>
            <a:off x="2957550" y="2984675"/>
            <a:ext cx="6919200" cy="12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900">
                <a:latin typeface="Lobster"/>
                <a:ea typeface="Lobster"/>
                <a:cs typeface="Lobster"/>
                <a:sym typeface="Lobster"/>
              </a:rPr>
              <a:t>THANK YOU</a:t>
            </a:r>
            <a:endParaRPr sz="6900">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g5fab984687_2_0"/>
          <p:cNvSpPr txBox="1"/>
          <p:nvPr/>
        </p:nvSpPr>
        <p:spPr>
          <a:xfrm>
            <a:off x="347599" y="857100"/>
            <a:ext cx="290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213163"/>
                </a:solidFill>
                <a:latin typeface="Arial"/>
                <a:ea typeface="Arial"/>
                <a:cs typeface="Arial"/>
                <a:sym typeface="Arial"/>
              </a:rPr>
              <a:t>Learning Objectives</a:t>
            </a:r>
            <a:endParaRPr b="0" i="0" sz="2000" u="none" cap="none" strike="noStrike">
              <a:solidFill>
                <a:srgbClr val="213163"/>
              </a:solidFill>
              <a:latin typeface="Arial"/>
              <a:ea typeface="Arial"/>
              <a:cs typeface="Arial"/>
              <a:sym typeface="Arial"/>
            </a:endParaRPr>
          </a:p>
        </p:txBody>
      </p:sp>
      <p:sp>
        <p:nvSpPr>
          <p:cNvPr id="31" name="Google Shape;31;g5fab984687_2_0"/>
          <p:cNvSpPr txBox="1"/>
          <p:nvPr/>
        </p:nvSpPr>
        <p:spPr>
          <a:xfrm>
            <a:off x="199809" y="6135329"/>
            <a:ext cx="79587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Source : </a:t>
            </a:r>
            <a:endParaRPr/>
          </a:p>
        </p:txBody>
      </p:sp>
      <p:sp>
        <p:nvSpPr>
          <p:cNvPr id="32" name="Google Shape;32;g5fab984687_2_0"/>
          <p:cNvSpPr txBox="1"/>
          <p:nvPr/>
        </p:nvSpPr>
        <p:spPr>
          <a:xfrm>
            <a:off x="880529" y="6135329"/>
            <a:ext cx="184235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sng" cap="none" strike="noStrike">
                <a:solidFill>
                  <a:srgbClr val="0000FF"/>
                </a:solidFill>
                <a:latin typeface="Arial"/>
                <a:ea typeface="Arial"/>
                <a:cs typeface="Arial"/>
                <a:sym typeface="Arial"/>
                <a:hlinkClick r:id="rId3">
                  <a:extLst>
                    <a:ext uri="{A12FA001-AC4F-418D-AE19-62706E023703}">
                      <ahyp:hlinkClr val="tx"/>
                    </a:ext>
                  </a:extLst>
                </a:hlinkClick>
              </a:rPr>
              <a:t>www.freepik.com/</a:t>
            </a:r>
            <a:endParaRPr b="0" i="0" sz="1200" u="none" cap="none" strike="noStrike">
              <a:solidFill>
                <a:srgbClr val="0000FF"/>
              </a:solidFill>
              <a:latin typeface="Arial"/>
              <a:ea typeface="Arial"/>
              <a:cs typeface="Arial"/>
              <a:sym typeface="Arial"/>
            </a:endParaRPr>
          </a:p>
        </p:txBody>
      </p:sp>
      <p:cxnSp>
        <p:nvCxnSpPr>
          <p:cNvPr id="33" name="Google Shape;33;g5fab984687_2_0"/>
          <p:cNvCxnSpPr/>
          <p:nvPr/>
        </p:nvCxnSpPr>
        <p:spPr>
          <a:xfrm>
            <a:off x="0" y="6055360"/>
            <a:ext cx="12192000" cy="0"/>
          </a:xfrm>
          <a:prstGeom prst="straightConnector1">
            <a:avLst/>
          </a:prstGeom>
          <a:noFill/>
          <a:ln cap="flat" cmpd="sng" w="12700">
            <a:solidFill>
              <a:srgbClr val="D8D8D8"/>
            </a:solidFill>
            <a:prstDash val="solid"/>
            <a:round/>
            <a:headEnd len="sm" w="sm" type="none"/>
            <a:tailEnd len="sm" w="sm" type="none"/>
          </a:ln>
        </p:spPr>
      </p:cxnSp>
      <p:pic>
        <p:nvPicPr>
          <p:cNvPr descr="A ladder leading to a large yellow circle&#10;&#10;Description automatically generated" id="34" name="Google Shape;34;g5fab984687_2_0"/>
          <p:cNvPicPr preferRelativeResize="0"/>
          <p:nvPr/>
        </p:nvPicPr>
        <p:blipFill rotWithShape="1">
          <a:blip r:embed="rId4">
            <a:alphaModFix amt="85000"/>
          </a:blip>
          <a:srcRect b="0" l="13763" r="13650" t="6135"/>
          <a:stretch/>
        </p:blipFill>
        <p:spPr>
          <a:xfrm>
            <a:off x="7691130" y="1167595"/>
            <a:ext cx="4500880" cy="4632959"/>
          </a:xfrm>
          <a:prstGeom prst="rect">
            <a:avLst/>
          </a:prstGeom>
          <a:noFill/>
          <a:ln>
            <a:noFill/>
          </a:ln>
        </p:spPr>
      </p:pic>
      <p:sp>
        <p:nvSpPr>
          <p:cNvPr id="35" name="Google Shape;35;g5fab984687_2_0"/>
          <p:cNvSpPr txBox="1"/>
          <p:nvPr/>
        </p:nvSpPr>
        <p:spPr>
          <a:xfrm>
            <a:off x="8839200" y="3168609"/>
            <a:ext cx="1503681" cy="6309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3500" u="none" cap="none" strike="noStrike">
                <a:solidFill>
                  <a:schemeClr val="dk1"/>
                </a:solidFill>
                <a:latin typeface="Arial"/>
                <a:ea typeface="Arial"/>
                <a:cs typeface="Arial"/>
                <a:sym typeface="Arial"/>
              </a:rPr>
              <a:t>GOAL</a:t>
            </a:r>
            <a:endParaRPr/>
          </a:p>
        </p:txBody>
      </p:sp>
      <p:sp>
        <p:nvSpPr>
          <p:cNvPr id="36" name="Google Shape;36;g5fab984687_2_0"/>
          <p:cNvSpPr txBox="1"/>
          <p:nvPr/>
        </p:nvSpPr>
        <p:spPr>
          <a:xfrm>
            <a:off x="510400" y="1339875"/>
            <a:ext cx="8165700" cy="463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Understand Plant Pathology Concepts</a:t>
            </a:r>
            <a:r>
              <a:rPr lang="en"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Identify common plant diseases and their symptoms.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800">
                <a:solidFill>
                  <a:schemeClr val="dk1"/>
                </a:solidFill>
                <a:latin typeface="Times New Roman"/>
                <a:ea typeface="Times New Roman"/>
                <a:cs typeface="Times New Roman"/>
                <a:sym typeface="Times New Roman"/>
              </a:rPr>
              <a:t>Machine Learning and Model Building</a:t>
            </a:r>
            <a:r>
              <a:rPr lang="en"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Understand the fundamentals of classification algorithms, particularly convolutional neural networks (CNNs).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Implement and train models for image classification.</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Evaluate model performance using appropriate metrics.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800">
                <a:solidFill>
                  <a:schemeClr val="dk1"/>
                </a:solidFill>
                <a:latin typeface="Times New Roman"/>
                <a:ea typeface="Times New Roman"/>
                <a:cs typeface="Times New Roman"/>
                <a:sym typeface="Times New Roman"/>
              </a:rPr>
              <a:t>Deployment and Practical Application</a:t>
            </a:r>
            <a:r>
              <a:rPr lang="en"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Develop a user-friendly interface for real-world applications (e.g., web app, mobile app).</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Understand the process of deploying a machine learning model for practical use.</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 name="Shape 40"/>
        <p:cNvGrpSpPr/>
        <p:nvPr/>
      </p:nvGrpSpPr>
      <p:grpSpPr>
        <a:xfrm>
          <a:off x="0" y="0"/>
          <a:ext cx="0" cy="0"/>
          <a:chOff x="0" y="0"/>
          <a:chExt cx="0" cy="0"/>
        </a:xfrm>
      </p:grpSpPr>
      <p:sp>
        <p:nvSpPr>
          <p:cNvPr id="41" name="Google Shape;41;p2"/>
          <p:cNvSpPr txBox="1"/>
          <p:nvPr/>
        </p:nvSpPr>
        <p:spPr>
          <a:xfrm>
            <a:off x="304809" y="1257289"/>
            <a:ext cx="610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800" u="none" cap="none" strike="noStrike">
                <a:solidFill>
                  <a:schemeClr val="lt1"/>
                </a:solidFill>
                <a:latin typeface="Times New Roman"/>
                <a:ea typeface="Times New Roman"/>
                <a:cs typeface="Times New Roman"/>
                <a:sym typeface="Times New Roman"/>
              </a:rPr>
              <a:t>Tools and Technology used </a:t>
            </a:r>
            <a:endParaRPr sz="2800">
              <a:solidFill>
                <a:schemeClr val="lt1"/>
              </a:solidFill>
              <a:latin typeface="Times New Roman"/>
              <a:ea typeface="Times New Roman"/>
              <a:cs typeface="Times New Roman"/>
              <a:sym typeface="Times New Roman"/>
            </a:endParaRPr>
          </a:p>
        </p:txBody>
      </p:sp>
      <p:sp>
        <p:nvSpPr>
          <p:cNvPr id="42" name="Google Shape;42;p2"/>
          <p:cNvSpPr txBox="1"/>
          <p:nvPr/>
        </p:nvSpPr>
        <p:spPr>
          <a:xfrm>
            <a:off x="0" y="2190375"/>
            <a:ext cx="10378500" cy="38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2300">
                <a:solidFill>
                  <a:schemeClr val="lt1"/>
                </a:solidFill>
                <a:latin typeface="Times New Roman"/>
                <a:ea typeface="Times New Roman"/>
                <a:cs typeface="Times New Roman"/>
                <a:sym typeface="Times New Roman"/>
              </a:rPr>
              <a:t>Programming Languages</a:t>
            </a:r>
            <a:endParaRPr b="1" sz="2300">
              <a:solidFill>
                <a:schemeClr val="lt1"/>
              </a:solidFill>
              <a:latin typeface="Times New Roman"/>
              <a:ea typeface="Times New Roman"/>
              <a:cs typeface="Times New Roman"/>
              <a:sym typeface="Times New Roman"/>
            </a:endParaRPr>
          </a:p>
          <a:p>
            <a:pPr indent="-374650" lvl="0" marL="457200" rtl="0" algn="l">
              <a:lnSpc>
                <a:spcPct val="115000"/>
              </a:lnSpc>
              <a:spcBef>
                <a:spcPts val="1400"/>
              </a:spcBef>
              <a:spcAft>
                <a:spcPts val="0"/>
              </a:spcAft>
              <a:buClr>
                <a:schemeClr val="lt1"/>
              </a:buClr>
              <a:buSzPts val="2300"/>
              <a:buFont typeface="Times New Roman"/>
              <a:buChar char="●"/>
            </a:pPr>
            <a:r>
              <a:rPr b="1" lang="en" sz="2300">
                <a:solidFill>
                  <a:schemeClr val="lt1"/>
                </a:solidFill>
                <a:latin typeface="Times New Roman"/>
                <a:ea typeface="Times New Roman"/>
                <a:cs typeface="Times New Roman"/>
                <a:sym typeface="Times New Roman"/>
              </a:rPr>
              <a:t>Python</a:t>
            </a:r>
            <a:r>
              <a:rPr lang="en" sz="2300">
                <a:solidFill>
                  <a:schemeClr val="lt1"/>
                </a:solidFill>
                <a:latin typeface="Times New Roman"/>
                <a:ea typeface="Times New Roman"/>
                <a:cs typeface="Times New Roman"/>
                <a:sym typeface="Times New Roman"/>
              </a:rPr>
              <a:t>: Widely used for machine learning and computer vision.</a:t>
            </a:r>
            <a:endParaRPr sz="2300">
              <a:solidFill>
                <a:schemeClr val="lt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2300">
                <a:solidFill>
                  <a:schemeClr val="lt1"/>
                </a:solidFill>
                <a:latin typeface="Times New Roman"/>
                <a:ea typeface="Times New Roman"/>
                <a:cs typeface="Times New Roman"/>
                <a:sym typeface="Times New Roman"/>
              </a:rPr>
              <a:t>Machine Learning Frameworks and Libraries</a:t>
            </a:r>
            <a:endParaRPr b="1" sz="2300">
              <a:solidFill>
                <a:schemeClr val="lt1"/>
              </a:solidFill>
              <a:latin typeface="Times New Roman"/>
              <a:ea typeface="Times New Roman"/>
              <a:cs typeface="Times New Roman"/>
              <a:sym typeface="Times New Roman"/>
            </a:endParaRPr>
          </a:p>
          <a:p>
            <a:pPr indent="-374650" lvl="0" marL="457200" rtl="0" algn="l">
              <a:lnSpc>
                <a:spcPct val="115000"/>
              </a:lnSpc>
              <a:spcBef>
                <a:spcPts val="1200"/>
              </a:spcBef>
              <a:spcAft>
                <a:spcPts val="0"/>
              </a:spcAft>
              <a:buClr>
                <a:schemeClr val="lt1"/>
              </a:buClr>
              <a:buSzPts val="2300"/>
              <a:buChar char="●"/>
            </a:pPr>
            <a:r>
              <a:rPr b="1" lang="en" sz="2300">
                <a:solidFill>
                  <a:schemeClr val="lt1"/>
                </a:solidFill>
                <a:latin typeface="Times New Roman"/>
                <a:ea typeface="Times New Roman"/>
                <a:cs typeface="Times New Roman"/>
                <a:sym typeface="Times New Roman"/>
              </a:rPr>
              <a:t>TensorFlow/Keras</a:t>
            </a:r>
            <a:r>
              <a:rPr lang="en" sz="2300">
                <a:solidFill>
                  <a:schemeClr val="lt1"/>
                </a:solidFill>
                <a:latin typeface="Times New Roman"/>
                <a:ea typeface="Times New Roman"/>
                <a:cs typeface="Times New Roman"/>
                <a:sym typeface="Times New Roman"/>
              </a:rPr>
              <a:t>: For building and training deep learning models.</a:t>
            </a:r>
            <a:endParaRPr sz="2300">
              <a:solidFill>
                <a:schemeClr val="lt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2300">
                <a:solidFill>
                  <a:schemeClr val="lt1"/>
                </a:solidFill>
                <a:latin typeface="Times New Roman"/>
                <a:ea typeface="Times New Roman"/>
                <a:cs typeface="Times New Roman"/>
                <a:sym typeface="Times New Roman"/>
              </a:rPr>
              <a:t>Computer Vision Tools</a:t>
            </a:r>
            <a:endParaRPr b="1" sz="2300">
              <a:solidFill>
                <a:schemeClr val="lt1"/>
              </a:solidFill>
              <a:latin typeface="Times New Roman"/>
              <a:ea typeface="Times New Roman"/>
              <a:cs typeface="Times New Roman"/>
              <a:sym typeface="Times New Roman"/>
            </a:endParaRPr>
          </a:p>
          <a:p>
            <a:pPr indent="-374650" lvl="0" marL="457200" rtl="0" algn="l">
              <a:lnSpc>
                <a:spcPct val="115000"/>
              </a:lnSpc>
              <a:spcBef>
                <a:spcPts val="1200"/>
              </a:spcBef>
              <a:spcAft>
                <a:spcPts val="0"/>
              </a:spcAft>
              <a:buClr>
                <a:schemeClr val="lt1"/>
              </a:buClr>
              <a:buSzPts val="2300"/>
              <a:buChar char="●"/>
            </a:pPr>
            <a:r>
              <a:rPr b="1" lang="en" sz="2300">
                <a:solidFill>
                  <a:schemeClr val="lt1"/>
                </a:solidFill>
                <a:latin typeface="Times New Roman"/>
                <a:ea typeface="Times New Roman"/>
                <a:cs typeface="Times New Roman"/>
                <a:sym typeface="Times New Roman"/>
              </a:rPr>
              <a:t>OpenCV</a:t>
            </a:r>
            <a:r>
              <a:rPr lang="en" sz="2300">
                <a:solidFill>
                  <a:schemeClr val="lt1"/>
                </a:solidFill>
                <a:latin typeface="Times New Roman"/>
                <a:ea typeface="Times New Roman"/>
                <a:cs typeface="Times New Roman"/>
                <a:sym typeface="Times New Roman"/>
              </a:rPr>
              <a:t>: For image processing tasks like resizing, filtering, and augmentation.</a:t>
            </a:r>
            <a:endParaRPr sz="23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 name="Shape 46"/>
        <p:cNvGrpSpPr/>
        <p:nvPr/>
      </p:nvGrpSpPr>
      <p:grpSpPr>
        <a:xfrm>
          <a:off x="0" y="0"/>
          <a:ext cx="0" cy="0"/>
          <a:chOff x="0" y="0"/>
          <a:chExt cx="0" cy="0"/>
        </a:xfrm>
      </p:grpSpPr>
      <p:sp>
        <p:nvSpPr>
          <p:cNvPr id="47" name="Google Shape;47;g340f67e6a57_0_12"/>
          <p:cNvSpPr txBox="1"/>
          <p:nvPr/>
        </p:nvSpPr>
        <p:spPr>
          <a:xfrm>
            <a:off x="698675" y="1377025"/>
            <a:ext cx="9645900" cy="44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Data Handling and Analysis</a:t>
            </a:r>
            <a:endParaRPr b="1" sz="2400">
              <a:solidFill>
                <a:schemeClr val="lt1"/>
              </a:solidFill>
              <a:latin typeface="Times New Roman"/>
              <a:ea typeface="Times New Roman"/>
              <a:cs typeface="Times New Roman"/>
              <a:sym typeface="Times New Roman"/>
            </a:endParaRPr>
          </a:p>
          <a:p>
            <a:pPr indent="-381000" lvl="0" marL="457200" rtl="0" algn="l">
              <a:lnSpc>
                <a:spcPct val="115000"/>
              </a:lnSpc>
              <a:spcBef>
                <a:spcPts val="1200"/>
              </a:spcBef>
              <a:spcAft>
                <a:spcPts val="0"/>
              </a:spcAft>
              <a:buClr>
                <a:schemeClr val="lt1"/>
              </a:buClr>
              <a:buSzPts val="2400"/>
              <a:buChar char="●"/>
            </a:pPr>
            <a:r>
              <a:rPr b="1" lang="en" sz="2400">
                <a:solidFill>
                  <a:schemeClr val="lt1"/>
                </a:solidFill>
                <a:latin typeface="Times New Roman"/>
                <a:ea typeface="Times New Roman"/>
                <a:cs typeface="Times New Roman"/>
                <a:sym typeface="Times New Roman"/>
              </a:rPr>
              <a:t>Pandas</a:t>
            </a:r>
            <a:r>
              <a:rPr lang="en" sz="2400">
                <a:solidFill>
                  <a:schemeClr val="lt1"/>
                </a:solidFill>
                <a:latin typeface="Times New Roman"/>
                <a:ea typeface="Times New Roman"/>
                <a:cs typeface="Times New Roman"/>
                <a:sym typeface="Times New Roman"/>
              </a:rPr>
              <a:t>: For handling datasets and dataframes.</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Char char="●"/>
            </a:pPr>
            <a:r>
              <a:rPr b="1" lang="en" sz="2400">
                <a:solidFill>
                  <a:schemeClr val="lt1"/>
                </a:solidFill>
                <a:latin typeface="Times New Roman"/>
                <a:ea typeface="Times New Roman"/>
                <a:cs typeface="Times New Roman"/>
                <a:sym typeface="Times New Roman"/>
              </a:rPr>
              <a:t>NumPy</a:t>
            </a:r>
            <a:r>
              <a:rPr lang="en" sz="2400">
                <a:solidFill>
                  <a:schemeClr val="lt1"/>
                </a:solidFill>
                <a:latin typeface="Times New Roman"/>
                <a:ea typeface="Times New Roman"/>
                <a:cs typeface="Times New Roman"/>
                <a:sym typeface="Times New Roman"/>
              </a:rPr>
              <a:t>: For numerical operations and handling arrays.</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Deployment Tools</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1200"/>
              </a:spcBef>
              <a:spcAft>
                <a:spcPts val="0"/>
              </a:spcAft>
              <a:buClr>
                <a:schemeClr val="lt1"/>
              </a:buClr>
              <a:buSzPts val="2400"/>
              <a:buChar char="●"/>
            </a:pPr>
            <a:r>
              <a:rPr b="1" lang="en" sz="2400">
                <a:solidFill>
                  <a:schemeClr val="lt1"/>
                </a:solidFill>
                <a:latin typeface="Times New Roman"/>
                <a:ea typeface="Times New Roman"/>
                <a:cs typeface="Times New Roman"/>
                <a:sym typeface="Times New Roman"/>
              </a:rPr>
              <a:t>Streamlit</a:t>
            </a:r>
            <a:r>
              <a:rPr lang="en" sz="2400">
                <a:solidFill>
                  <a:schemeClr val="lt1"/>
                </a:solidFill>
                <a:latin typeface="Times New Roman"/>
                <a:ea typeface="Times New Roman"/>
                <a:cs typeface="Times New Roman"/>
                <a:sym typeface="Times New Roman"/>
              </a:rPr>
              <a:t>: For quick and easy model demos with user-friendly interfaces.</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en" sz="2400">
                <a:solidFill>
                  <a:schemeClr val="lt1"/>
                </a:solidFill>
                <a:latin typeface="Times New Roman"/>
                <a:ea typeface="Times New Roman"/>
                <a:cs typeface="Times New Roman"/>
                <a:sym typeface="Times New Roman"/>
              </a:rPr>
              <a:t>Development and Collaboration</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1200"/>
              </a:spcBef>
              <a:spcAft>
                <a:spcPts val="0"/>
              </a:spcAft>
              <a:buClr>
                <a:schemeClr val="lt1"/>
              </a:buClr>
              <a:buSzPts val="2400"/>
              <a:buChar char="●"/>
            </a:pPr>
            <a:r>
              <a:rPr b="1" lang="en" sz="2400">
                <a:solidFill>
                  <a:schemeClr val="lt1"/>
                </a:solidFill>
                <a:latin typeface="Times New Roman"/>
                <a:ea typeface="Times New Roman"/>
                <a:cs typeface="Times New Roman"/>
                <a:sym typeface="Times New Roman"/>
              </a:rPr>
              <a:t>GitHub/GitLab</a:t>
            </a:r>
            <a:r>
              <a:rPr lang="en" sz="2400">
                <a:solidFill>
                  <a:schemeClr val="lt1"/>
                </a:solidFill>
                <a:latin typeface="Times New Roman"/>
                <a:ea typeface="Times New Roman"/>
                <a:cs typeface="Times New Roman"/>
                <a:sym typeface="Times New Roman"/>
              </a:rPr>
              <a:t>: For version control and collaboration.</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Char char="●"/>
            </a:pPr>
            <a:r>
              <a:rPr b="1" lang="en" sz="2400">
                <a:solidFill>
                  <a:schemeClr val="lt1"/>
                </a:solidFill>
                <a:latin typeface="Times New Roman"/>
                <a:ea typeface="Times New Roman"/>
                <a:cs typeface="Times New Roman"/>
                <a:sym typeface="Times New Roman"/>
              </a:rPr>
              <a:t>Google Colab</a:t>
            </a:r>
            <a:r>
              <a:rPr lang="en" sz="2400">
                <a:solidFill>
                  <a:schemeClr val="lt1"/>
                </a:solidFill>
                <a:latin typeface="Times New Roman"/>
                <a:ea typeface="Times New Roman"/>
                <a:cs typeface="Times New Roman"/>
                <a:sym typeface="Times New Roman"/>
              </a:rPr>
              <a:t>: For development, prototyping, and visualization.</a:t>
            </a:r>
            <a:endParaRPr sz="24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 name="Shape 51"/>
        <p:cNvGrpSpPr/>
        <p:nvPr/>
      </p:nvGrpSpPr>
      <p:grpSpPr>
        <a:xfrm>
          <a:off x="0" y="0"/>
          <a:ext cx="0" cy="0"/>
          <a:chOff x="0" y="0"/>
          <a:chExt cx="0" cy="0"/>
        </a:xfrm>
      </p:grpSpPr>
      <p:sp>
        <p:nvSpPr>
          <p:cNvPr id="52" name="Google Shape;52;p3"/>
          <p:cNvSpPr txBox="1"/>
          <p:nvPr/>
        </p:nvSpPr>
        <p:spPr>
          <a:xfrm>
            <a:off x="304806" y="857181"/>
            <a:ext cx="6102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Times New Roman"/>
                <a:ea typeface="Times New Roman"/>
                <a:cs typeface="Times New Roman"/>
                <a:sym typeface="Times New Roman"/>
              </a:rPr>
              <a:t>Methodology </a:t>
            </a:r>
            <a:endParaRPr i="0" sz="2400" u="none" cap="none" strike="noStrike">
              <a:solidFill>
                <a:schemeClr val="lt1"/>
              </a:solidFill>
              <a:latin typeface="Times New Roman"/>
              <a:ea typeface="Times New Roman"/>
              <a:cs typeface="Times New Roman"/>
              <a:sym typeface="Times New Roman"/>
            </a:endParaRPr>
          </a:p>
        </p:txBody>
      </p:sp>
      <p:sp>
        <p:nvSpPr>
          <p:cNvPr id="53" name="Google Shape;53;p3"/>
          <p:cNvSpPr txBox="1"/>
          <p:nvPr/>
        </p:nvSpPr>
        <p:spPr>
          <a:xfrm>
            <a:off x="474850" y="1414775"/>
            <a:ext cx="9727500" cy="535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Clr>
                <a:schemeClr val="dk1"/>
              </a:buClr>
              <a:buSzPts val="1100"/>
              <a:buFont typeface="Arial"/>
              <a:buNone/>
            </a:pPr>
            <a:r>
              <a:rPr b="1" lang="en" sz="1800">
                <a:solidFill>
                  <a:schemeClr val="lt1"/>
                </a:solidFill>
                <a:latin typeface="Times New Roman"/>
                <a:ea typeface="Times New Roman"/>
                <a:cs typeface="Times New Roman"/>
                <a:sym typeface="Times New Roman"/>
              </a:rPr>
              <a:t>Data Preprocessing:</a:t>
            </a:r>
            <a:endParaRPr b="1"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120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Image Resizing:</a:t>
            </a:r>
            <a:r>
              <a:rPr lang="en" sz="1800">
                <a:solidFill>
                  <a:schemeClr val="lt1"/>
                </a:solidFill>
                <a:latin typeface="Times New Roman"/>
                <a:ea typeface="Times New Roman"/>
                <a:cs typeface="Times New Roman"/>
                <a:sym typeface="Times New Roman"/>
              </a:rPr>
              <a:t> Standardize image dimensions for the CNN input.</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Normalization:</a:t>
            </a:r>
            <a:r>
              <a:rPr lang="en" sz="1800">
                <a:solidFill>
                  <a:schemeClr val="lt1"/>
                </a:solidFill>
                <a:latin typeface="Times New Roman"/>
                <a:ea typeface="Times New Roman"/>
                <a:cs typeface="Times New Roman"/>
                <a:sym typeface="Times New Roman"/>
              </a:rPr>
              <a:t> Scale pixel values to a range (e.g., 0 to 1) for faster convergence.</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Data Augmentation:</a:t>
            </a:r>
            <a:r>
              <a:rPr lang="en" sz="1800">
                <a:solidFill>
                  <a:schemeClr val="lt1"/>
                </a:solidFill>
                <a:latin typeface="Times New Roman"/>
                <a:ea typeface="Times New Roman"/>
                <a:cs typeface="Times New Roman"/>
                <a:sym typeface="Times New Roman"/>
              </a:rPr>
              <a:t> Apply transformations like rotation, flipping, zooming, and brightness adjustments to increase dataset diversity.</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Train-Test Split:</a:t>
            </a:r>
            <a:r>
              <a:rPr lang="en" sz="1800">
                <a:solidFill>
                  <a:schemeClr val="lt1"/>
                </a:solidFill>
                <a:latin typeface="Times New Roman"/>
                <a:ea typeface="Times New Roman"/>
                <a:cs typeface="Times New Roman"/>
                <a:sym typeface="Times New Roman"/>
              </a:rPr>
              <a:t> Divide data into training, validation, and testing sets.</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rPr b="1" lang="en" sz="1800">
                <a:solidFill>
                  <a:schemeClr val="lt1"/>
                </a:solidFill>
                <a:latin typeface="Times New Roman"/>
                <a:ea typeface="Times New Roman"/>
                <a:cs typeface="Times New Roman"/>
                <a:sym typeface="Times New Roman"/>
              </a:rPr>
              <a:t>Model Architecture Design:</a:t>
            </a:r>
            <a:endParaRPr b="1"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120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CNN Layers:</a:t>
            </a:r>
            <a:r>
              <a:rPr lang="en" sz="1800">
                <a:solidFill>
                  <a:schemeClr val="lt1"/>
                </a:solidFill>
                <a:latin typeface="Times New Roman"/>
                <a:ea typeface="Times New Roman"/>
                <a:cs typeface="Times New Roman"/>
                <a:sym typeface="Times New Roman"/>
              </a:rPr>
              <a:t> Stack convolutional layers, pooling layers, and activation functions (e.g., ReLU).</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Dropout Layers:</a:t>
            </a:r>
            <a:r>
              <a:rPr lang="en" sz="1800">
                <a:solidFill>
                  <a:schemeClr val="lt1"/>
                </a:solidFill>
                <a:latin typeface="Times New Roman"/>
                <a:ea typeface="Times New Roman"/>
                <a:cs typeface="Times New Roman"/>
                <a:sym typeface="Times New Roman"/>
              </a:rPr>
              <a:t> Prevent overfitting by randomly dropping neurons during training.</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Fully Connected Layers:</a:t>
            </a:r>
            <a:r>
              <a:rPr lang="en" sz="1800">
                <a:solidFill>
                  <a:schemeClr val="lt1"/>
                </a:solidFill>
                <a:latin typeface="Times New Roman"/>
                <a:ea typeface="Times New Roman"/>
                <a:cs typeface="Times New Roman"/>
                <a:sym typeface="Times New Roman"/>
              </a:rPr>
              <a:t> Flatten the feature maps and pass them through dense layers for final classification.</a:t>
            </a:r>
            <a:endParaRPr sz="1800">
              <a:solidFill>
                <a:schemeClr val="lt1"/>
              </a:solidFill>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rPr b="1" lang="en" sz="1800">
                <a:solidFill>
                  <a:schemeClr val="lt1"/>
                </a:solidFill>
                <a:latin typeface="Times New Roman"/>
                <a:ea typeface="Times New Roman"/>
                <a:cs typeface="Times New Roman"/>
                <a:sym typeface="Times New Roman"/>
              </a:rPr>
              <a:t> Model Training:</a:t>
            </a:r>
            <a:endParaRPr b="1"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120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Loss Function:</a:t>
            </a:r>
            <a:r>
              <a:rPr lang="en" sz="1800">
                <a:solidFill>
                  <a:schemeClr val="lt1"/>
                </a:solidFill>
                <a:latin typeface="Times New Roman"/>
                <a:ea typeface="Times New Roman"/>
                <a:cs typeface="Times New Roman"/>
                <a:sym typeface="Times New Roman"/>
              </a:rPr>
              <a:t> Use categorical cross-entropy for multi-class classification.</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Char char="●"/>
            </a:pPr>
            <a:r>
              <a:rPr b="1" lang="en" sz="1800">
                <a:solidFill>
                  <a:schemeClr val="lt1"/>
                </a:solidFill>
                <a:latin typeface="Times New Roman"/>
                <a:ea typeface="Times New Roman"/>
                <a:cs typeface="Times New Roman"/>
                <a:sym typeface="Times New Roman"/>
              </a:rPr>
              <a:t>Early Stopping:</a:t>
            </a:r>
            <a:r>
              <a:rPr lang="en" sz="1800">
                <a:solidFill>
                  <a:schemeClr val="lt1"/>
                </a:solidFill>
                <a:latin typeface="Times New Roman"/>
                <a:ea typeface="Times New Roman"/>
                <a:cs typeface="Times New Roman"/>
                <a:sym typeface="Times New Roman"/>
              </a:rPr>
              <a:t> Stop training when validation loss stops improving.</a:t>
            </a:r>
            <a:endParaRPr sz="18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g340f67e6a57_0_20"/>
          <p:cNvSpPr txBox="1"/>
          <p:nvPr/>
        </p:nvSpPr>
        <p:spPr>
          <a:xfrm>
            <a:off x="963225" y="1714500"/>
            <a:ext cx="8180700" cy="44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000">
                <a:solidFill>
                  <a:schemeClr val="lt1"/>
                </a:solidFill>
                <a:latin typeface="Times New Roman"/>
                <a:ea typeface="Times New Roman"/>
                <a:cs typeface="Times New Roman"/>
                <a:sym typeface="Times New Roman"/>
              </a:rPr>
              <a:t>Model Evaluation:</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lt1"/>
              </a:buClr>
              <a:buSzPts val="2000"/>
              <a:buChar char="●"/>
            </a:pPr>
            <a:r>
              <a:rPr b="1" lang="en" sz="2000">
                <a:solidFill>
                  <a:schemeClr val="lt1"/>
                </a:solidFill>
                <a:latin typeface="Times New Roman"/>
                <a:ea typeface="Times New Roman"/>
                <a:cs typeface="Times New Roman"/>
                <a:sym typeface="Times New Roman"/>
              </a:rPr>
              <a:t>Metrics:</a:t>
            </a:r>
            <a:r>
              <a:rPr lang="en" sz="2000">
                <a:solidFill>
                  <a:schemeClr val="lt1"/>
                </a:solidFill>
                <a:latin typeface="Times New Roman"/>
                <a:ea typeface="Times New Roman"/>
                <a:cs typeface="Times New Roman"/>
                <a:sym typeface="Times New Roman"/>
              </a:rPr>
              <a:t> Evaluate performance using accuracy, precision, recall, and F1-score.</a:t>
            </a:r>
            <a:endParaRPr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Char char="●"/>
            </a:pPr>
            <a:r>
              <a:rPr b="1" lang="en" sz="2000">
                <a:solidFill>
                  <a:schemeClr val="lt1"/>
                </a:solidFill>
                <a:latin typeface="Times New Roman"/>
                <a:ea typeface="Times New Roman"/>
                <a:cs typeface="Times New Roman"/>
                <a:sym typeface="Times New Roman"/>
              </a:rPr>
              <a:t>Confusion Matrix:</a:t>
            </a:r>
            <a:r>
              <a:rPr lang="en" sz="2000">
                <a:solidFill>
                  <a:schemeClr val="lt1"/>
                </a:solidFill>
                <a:latin typeface="Times New Roman"/>
                <a:ea typeface="Times New Roman"/>
                <a:cs typeface="Times New Roman"/>
                <a:sym typeface="Times New Roman"/>
              </a:rPr>
              <a:t> Analyze model predictions across classes.</a:t>
            </a:r>
            <a:endParaRPr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Char char="●"/>
            </a:pPr>
            <a:r>
              <a:rPr b="1" lang="en" sz="2000">
                <a:solidFill>
                  <a:schemeClr val="lt1"/>
                </a:solidFill>
                <a:latin typeface="Times New Roman"/>
                <a:ea typeface="Times New Roman"/>
                <a:cs typeface="Times New Roman"/>
                <a:sym typeface="Times New Roman"/>
              </a:rPr>
              <a:t>Visualization:</a:t>
            </a:r>
            <a:r>
              <a:rPr lang="en" sz="2000">
                <a:solidFill>
                  <a:schemeClr val="lt1"/>
                </a:solidFill>
                <a:latin typeface="Times New Roman"/>
                <a:ea typeface="Times New Roman"/>
                <a:cs typeface="Times New Roman"/>
                <a:sym typeface="Times New Roman"/>
              </a:rPr>
              <a:t> Use loss/accuracy curves to monitor training progress.</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2000">
                <a:solidFill>
                  <a:schemeClr val="lt1"/>
                </a:solidFill>
                <a:latin typeface="Times New Roman"/>
                <a:ea typeface="Times New Roman"/>
                <a:cs typeface="Times New Roman"/>
                <a:sym typeface="Times New Roman"/>
              </a:rPr>
              <a:t>Deployment:</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Export the trained model.</a:t>
            </a:r>
            <a:endParaRPr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Deploy using Streamlit for web app.</a:t>
            </a:r>
            <a:endParaRPr sz="20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g65409ad471_0_2"/>
          <p:cNvSpPr txBox="1"/>
          <p:nvPr/>
        </p:nvSpPr>
        <p:spPr>
          <a:xfrm>
            <a:off x="255104" y="1054412"/>
            <a:ext cx="6102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Times New Roman"/>
                <a:ea typeface="Times New Roman"/>
                <a:cs typeface="Times New Roman"/>
                <a:sym typeface="Times New Roman"/>
              </a:rPr>
              <a:t>Problem Statement:  </a:t>
            </a:r>
            <a:endParaRPr b="1" i="0" sz="2400" u="none" cap="none" strike="noStrike">
              <a:solidFill>
                <a:schemeClr val="lt1"/>
              </a:solidFill>
              <a:latin typeface="Times New Roman"/>
              <a:ea typeface="Times New Roman"/>
              <a:cs typeface="Times New Roman"/>
              <a:sym typeface="Times New Roman"/>
            </a:endParaRPr>
          </a:p>
        </p:txBody>
      </p:sp>
      <p:sp>
        <p:nvSpPr>
          <p:cNvPr id="64" name="Google Shape;64;g65409ad471_0_2"/>
          <p:cNvSpPr txBox="1"/>
          <p:nvPr/>
        </p:nvSpPr>
        <p:spPr>
          <a:xfrm>
            <a:off x="820800" y="1516100"/>
            <a:ext cx="8526600" cy="278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lt1"/>
                </a:solidFill>
                <a:latin typeface="Times New Roman"/>
                <a:ea typeface="Times New Roman"/>
                <a:cs typeface="Times New Roman"/>
                <a:sym typeface="Times New Roman"/>
              </a:rPr>
              <a:t>Plant diseases significantly impact agricultural productivity, leading to reduced crop yields and economic losses. Early and accurate detection of plant diseases is crucial for timely intervention and effective crop management. Traditional methods of disease identification rely on manual inspection, which is time-consuming, error-prone, and requires expert knowledge.</a:t>
            </a:r>
            <a:endParaRPr sz="20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2000">
                <a:solidFill>
                  <a:schemeClr val="lt1"/>
                </a:solidFill>
                <a:latin typeface="Times New Roman"/>
                <a:ea typeface="Times New Roman"/>
                <a:cs typeface="Times New Roman"/>
                <a:sym typeface="Times New Roman"/>
              </a:rPr>
              <a:t>This project aims to develop an automated plant disease classification system using Convolutional Neural Networks (CNNs) to accurately identify diseases from plant leaf images. The goal is to provide farmers and agricultural professionals with a reliable tool to enhance disease detection, improve crop health management, and increase agricultural efficiency.</a:t>
            </a:r>
            <a:endParaRPr sz="20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g644e195a04_0_7"/>
          <p:cNvSpPr txBox="1"/>
          <p:nvPr/>
        </p:nvSpPr>
        <p:spPr>
          <a:xfrm>
            <a:off x="540029" y="1257312"/>
            <a:ext cx="6102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Times New Roman"/>
                <a:ea typeface="Times New Roman"/>
                <a:cs typeface="Times New Roman"/>
                <a:sym typeface="Times New Roman"/>
              </a:rPr>
              <a:t>Solution:  </a:t>
            </a:r>
            <a:endParaRPr b="1" i="0" sz="2400" u="none" cap="none" strike="noStrike">
              <a:solidFill>
                <a:schemeClr val="lt1"/>
              </a:solidFill>
              <a:latin typeface="Times New Roman"/>
              <a:ea typeface="Times New Roman"/>
              <a:cs typeface="Times New Roman"/>
              <a:sym typeface="Times New Roman"/>
            </a:endParaRPr>
          </a:p>
        </p:txBody>
      </p:sp>
      <p:sp>
        <p:nvSpPr>
          <p:cNvPr id="70" name="Google Shape;70;g644e195a04_0_7"/>
          <p:cNvSpPr txBox="1"/>
          <p:nvPr/>
        </p:nvSpPr>
        <p:spPr>
          <a:xfrm>
            <a:off x="800450" y="2191025"/>
            <a:ext cx="9340800" cy="354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2000">
                <a:solidFill>
                  <a:schemeClr val="lt1"/>
                </a:solidFill>
                <a:latin typeface="Times New Roman"/>
                <a:ea typeface="Times New Roman"/>
                <a:cs typeface="Times New Roman"/>
                <a:sym typeface="Times New Roman"/>
              </a:rPr>
              <a:t>This project proposes an automated plant disease classification system using Convolutional Neural Networks (CNNs) to improve early detection and diagnosis. The process involves collecting a diverse dataset of healthy and diseased plant leaf images, followed by preprocessing techniques like resizing, normalization, and data augmentation to enhance model performance. A CNN architecture is designed to extract key features from the images, enabling accurate disease classification. The model is trained and optimized using techniques such as the Adam optimizer and categorical cross-entropy loss, with performance evaluated through accuracy, precision, recall, and F1-score. Finally, the trained model is deployed as a user-friendly application, providing farmers and agricultural professionals with instant disease predictions and recommended actions, helping reduce crop loss and improve agricultural productivity.</a:t>
            </a:r>
            <a:endParaRPr sz="2000">
              <a:solidFill>
                <a:schemeClr val="lt1"/>
              </a:solidFill>
              <a:latin typeface="Times New Roman"/>
              <a:ea typeface="Times New Roman"/>
              <a:cs typeface="Times New Roman"/>
              <a:sym typeface="Times New Roman"/>
            </a:endParaRPr>
          </a:p>
          <a:p>
            <a:pPr indent="0" lvl="0" marL="0" rtl="0" algn="just">
              <a:spcBef>
                <a:spcPts val="12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6"/>
          <p:cNvSpPr txBox="1"/>
          <p:nvPr/>
        </p:nvSpPr>
        <p:spPr>
          <a:xfrm>
            <a:off x="255104" y="1054412"/>
            <a:ext cx="6102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213163"/>
                </a:solidFill>
                <a:latin typeface="Arial"/>
                <a:ea typeface="Arial"/>
                <a:cs typeface="Arial"/>
                <a:sym typeface="Arial"/>
              </a:rPr>
              <a:t>Screenshot of Output:  </a:t>
            </a:r>
            <a:endParaRPr b="1" i="0" sz="2000" u="none" cap="none" strike="noStrike">
              <a:solidFill>
                <a:srgbClr val="213163"/>
              </a:solidFill>
              <a:latin typeface="Arial"/>
              <a:ea typeface="Arial"/>
              <a:cs typeface="Arial"/>
              <a:sym typeface="Arial"/>
            </a:endParaRPr>
          </a:p>
        </p:txBody>
      </p:sp>
      <p:pic>
        <p:nvPicPr>
          <p:cNvPr id="76" name="Google Shape;76;p6"/>
          <p:cNvPicPr preferRelativeResize="0"/>
          <p:nvPr/>
        </p:nvPicPr>
        <p:blipFill>
          <a:blip r:embed="rId3">
            <a:alphaModFix/>
          </a:blip>
          <a:stretch>
            <a:fillRect/>
          </a:stretch>
        </p:blipFill>
        <p:spPr>
          <a:xfrm>
            <a:off x="396600" y="2146425"/>
            <a:ext cx="5796624" cy="2777549"/>
          </a:xfrm>
          <a:prstGeom prst="rect">
            <a:avLst/>
          </a:prstGeom>
          <a:noFill/>
          <a:ln>
            <a:noFill/>
          </a:ln>
        </p:spPr>
      </p:pic>
      <p:pic>
        <p:nvPicPr>
          <p:cNvPr id="77" name="Google Shape;77;p6"/>
          <p:cNvPicPr preferRelativeResize="0"/>
          <p:nvPr/>
        </p:nvPicPr>
        <p:blipFill>
          <a:blip r:embed="rId4">
            <a:alphaModFix/>
          </a:blip>
          <a:stretch>
            <a:fillRect/>
          </a:stretch>
        </p:blipFill>
        <p:spPr>
          <a:xfrm>
            <a:off x="6701975" y="2224100"/>
            <a:ext cx="4559175" cy="2622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2024-12-31T09:40:01Z</dcterms:created>
  <dc:creator>Mahesh Kurhe</dc:creator>
</cp:coreProperties>
</file>